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IBM Plex Mono Medium"/>
      <p:regular r:id="rId20"/>
      <p:bold r:id="rId21"/>
      <p:italic r:id="rId22"/>
      <p:boldItalic r:id="rId23"/>
    </p:embeddedFont>
    <p:embeddedFont>
      <p:font typeface="IBM Plex Sans Light"/>
      <p:regular r:id="rId24"/>
      <p:bold r:id="rId25"/>
      <p:italic r:id="rId26"/>
      <p:boldItalic r:id="rId27"/>
    </p:embeddedFont>
    <p:embeddedFont>
      <p:font typeface="IBM Plex Mono Light"/>
      <p:regular r:id="rId28"/>
      <p:bold r:id="rId29"/>
      <p:italic r:id="rId30"/>
      <p:boldItalic r:id="rId31"/>
    </p:embeddedFont>
    <p:embeddedFont>
      <p:font typeface="IBM Plex Sans Medium"/>
      <p:regular r:id="rId32"/>
      <p:bold r:id="rId33"/>
      <p:italic r:id="rId34"/>
      <p:boldItalic r:id="rId35"/>
    </p:embeddedFont>
    <p:embeddedFont>
      <p:font typeface="IBM Plex Mono SemiBold"/>
      <p:regular r:id="rId36"/>
      <p:bold r:id="rId37"/>
      <p:italic r:id="rId38"/>
      <p:boldItalic r:id="rId39"/>
    </p:embeddedFont>
    <p:embeddedFont>
      <p:font typeface="IBM Plex Sa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regular.fntdata"/><Relationship Id="rId20" Type="http://schemas.openxmlformats.org/officeDocument/2006/relationships/font" Target="fonts/IBMPlexMonoMedium-regular.fntdata"/><Relationship Id="rId42" Type="http://schemas.openxmlformats.org/officeDocument/2006/relationships/font" Target="fonts/IBMPlexSansSemiBold-italic.fntdata"/><Relationship Id="rId41" Type="http://schemas.openxmlformats.org/officeDocument/2006/relationships/font" Target="fonts/IBMPlexSansSemiBold-bold.fntdata"/><Relationship Id="rId22" Type="http://schemas.openxmlformats.org/officeDocument/2006/relationships/font" Target="fonts/IBMPlexMonoMedium-italic.fntdata"/><Relationship Id="rId21" Type="http://schemas.openxmlformats.org/officeDocument/2006/relationships/font" Target="fonts/IBMPlexMonoMedium-bold.fntdata"/><Relationship Id="rId43" Type="http://schemas.openxmlformats.org/officeDocument/2006/relationships/font" Target="fonts/IBMPlexSansSemiBold-boldItalic.fntdata"/><Relationship Id="rId24" Type="http://schemas.openxmlformats.org/officeDocument/2006/relationships/font" Target="fonts/IBMPlexSansLight-regular.fntdata"/><Relationship Id="rId23" Type="http://schemas.openxmlformats.org/officeDocument/2006/relationships/font" Target="fonts/IBMPlexMon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Light-italic.fntdata"/><Relationship Id="rId25" Type="http://schemas.openxmlformats.org/officeDocument/2006/relationships/font" Target="fonts/IBMPlexSansLight-bold.fntdata"/><Relationship Id="rId28" Type="http://schemas.openxmlformats.org/officeDocument/2006/relationships/font" Target="fonts/IBMPlexMonoLight-regular.fntdata"/><Relationship Id="rId27" Type="http://schemas.openxmlformats.org/officeDocument/2006/relationships/font" Target="fonts/IBMPlex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MonoLight-boldItalic.fntdata"/><Relationship Id="rId30" Type="http://schemas.openxmlformats.org/officeDocument/2006/relationships/font" Target="fonts/IBMPlexMonoLight-italic.fntdata"/><Relationship Id="rId11" Type="http://schemas.openxmlformats.org/officeDocument/2006/relationships/slide" Target="slides/slide6.xml"/><Relationship Id="rId33" Type="http://schemas.openxmlformats.org/officeDocument/2006/relationships/font" Target="fonts/IBMPlexSansMedium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Medium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Medium-italic.fntdata"/><Relationship Id="rId15" Type="http://schemas.openxmlformats.org/officeDocument/2006/relationships/slide" Target="slides/slide10.xml"/><Relationship Id="rId37" Type="http://schemas.openxmlformats.org/officeDocument/2006/relationships/font" Target="fonts/IBMPlexMonoSemiBold-bold.fntdata"/><Relationship Id="rId14" Type="http://schemas.openxmlformats.org/officeDocument/2006/relationships/slide" Target="slides/slide9.xml"/><Relationship Id="rId36" Type="http://schemas.openxmlformats.org/officeDocument/2006/relationships/font" Target="fonts/IBMPlexMonoSemiBold-regular.fntdata"/><Relationship Id="rId17" Type="http://schemas.openxmlformats.org/officeDocument/2006/relationships/font" Target="fonts/IBMPlexSans-bold.fntdata"/><Relationship Id="rId39" Type="http://schemas.openxmlformats.org/officeDocument/2006/relationships/font" Target="fonts/IBMPlexMonoSemiBold-boldItalic.fntdata"/><Relationship Id="rId16" Type="http://schemas.openxmlformats.org/officeDocument/2006/relationships/font" Target="fonts/IBMPlexSans-regular.fntdata"/><Relationship Id="rId38" Type="http://schemas.openxmlformats.org/officeDocument/2006/relationships/font" Target="fonts/IBMPlexMonoSemiBold-italic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98bf23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98bf23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98bf2315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98bf2315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98bf2315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98bf2315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98bf2315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98bf2315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98bf2315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98bf2315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98bf231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98bf231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98bf2315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498bf2315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Got to exploding by putting the genres column into its own variable, turning them all into lists, returning the first 3 genres per movie, and sending the list back into the dataframe, dropping films whose genres were null.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Exploding: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Finding Nemo is Animation and Family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Forrest Gump is Comedy, Drama, and Romance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98bf2315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98bf2315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98bf2315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98bf2315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498bf2315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498bf2315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image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937300" y="1290250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3" type="subTitle"/>
          </p:nvPr>
        </p:nvSpPr>
        <p:spPr>
          <a:xfrm>
            <a:off x="5239600" y="1997709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4937300" y="2416175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5" type="subTitle"/>
          </p:nvPr>
        </p:nvSpPr>
        <p:spPr>
          <a:xfrm>
            <a:off x="5239600" y="3123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4937300" y="3542100"/>
            <a:ext cx="37482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image with footer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342900" y="457200"/>
            <a:ext cx="53436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  <p15:guide id="2" pos="518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ONE_COLUMN_TEXT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hasCustomPrompt="1" type="title"/>
          </p:nvPr>
        </p:nvSpPr>
        <p:spPr>
          <a:xfrm>
            <a:off x="-2143950" y="25"/>
            <a:ext cx="11207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ubtitle, body and images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>
            <p:ph idx="2" type="pic"/>
          </p:nvPr>
        </p:nvSpPr>
        <p:spPr>
          <a:xfrm>
            <a:off x="6708900" y="4572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"/>
          <p:cNvSpPr/>
          <p:nvPr>
            <p:ph idx="3" type="pic"/>
          </p:nvPr>
        </p:nvSpPr>
        <p:spPr>
          <a:xfrm>
            <a:off x="6708900" y="25911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45275" y="55137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417375" y="55137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5" type="body"/>
          </p:nvPr>
        </p:nvSpPr>
        <p:spPr>
          <a:xfrm>
            <a:off x="342975" y="96985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45275" y="260552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2417375" y="260552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8" type="body"/>
          </p:nvPr>
        </p:nvSpPr>
        <p:spPr>
          <a:xfrm>
            <a:off x="342975" y="302400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0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12" name="Google Shape;112;p1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17" name="Google Shape;117;p1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28" name="Google Shape;128;p1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8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64527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34297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33" name="Google Shape;133;p1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3" type="subTitle"/>
          </p:nvPr>
        </p:nvSpPr>
        <p:spPr>
          <a:xfrm>
            <a:off x="488082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4" type="body"/>
          </p:nvPr>
        </p:nvSpPr>
        <p:spPr>
          <a:xfrm>
            <a:off x="457852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69635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42" name="Google Shape;142;p1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64527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body"/>
          </p:nvPr>
        </p:nvSpPr>
        <p:spPr>
          <a:xfrm>
            <a:off x="34297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9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4" type="subTitle"/>
          </p:nvPr>
        </p:nvSpPr>
        <p:spPr>
          <a:xfrm>
            <a:off x="488082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5" type="body"/>
          </p:nvPr>
        </p:nvSpPr>
        <p:spPr>
          <a:xfrm>
            <a:off x="457852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25714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6" type="subTitle"/>
          </p:nvPr>
        </p:nvSpPr>
        <p:spPr>
          <a:xfrm>
            <a:off x="276300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7" type="body"/>
          </p:nvPr>
        </p:nvSpPr>
        <p:spPr>
          <a:xfrm>
            <a:off x="246070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4" name="Google Shape;154;p19"/>
          <p:cNvSpPr/>
          <p:nvPr/>
        </p:nvSpPr>
        <p:spPr>
          <a:xfrm>
            <a:off x="680710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8" type="subTitle"/>
          </p:nvPr>
        </p:nvSpPr>
        <p:spPr>
          <a:xfrm>
            <a:off x="699865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  <p15:guide id="2" pos="288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1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2">
  <p:cSld name="CUSTOM_3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8919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4572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46861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75" name="Google Shape;175;p22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77" name="Google Shape;177;p2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3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84" name="Google Shape;184;p2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933600" y="1058025"/>
            <a:ext cx="3523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3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/>
          <p:nvPr/>
        </p:nvCxnSpPr>
        <p:spPr>
          <a:xfrm rot="10800000">
            <a:off x="3319175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4"/>
          <p:cNvSpPr txBox="1"/>
          <p:nvPr>
            <p:ph type="title"/>
          </p:nvPr>
        </p:nvSpPr>
        <p:spPr>
          <a:xfrm>
            <a:off x="457200" y="1195125"/>
            <a:ext cx="27273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92" name="Google Shape;192;p24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3813602" y="12015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4005150" y="11058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6" name="Google Shape;196;p24"/>
          <p:cNvSpPr/>
          <p:nvPr/>
        </p:nvSpPr>
        <p:spPr>
          <a:xfrm>
            <a:off x="3813602" y="16896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2" type="subTitle"/>
          </p:nvPr>
        </p:nvSpPr>
        <p:spPr>
          <a:xfrm>
            <a:off x="4005150" y="15939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>
            <a:off x="3813602" y="21777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3" type="subTitle"/>
          </p:nvPr>
        </p:nvSpPr>
        <p:spPr>
          <a:xfrm>
            <a:off x="4005150" y="208206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0" name="Google Shape;200;p24"/>
          <p:cNvSpPr/>
          <p:nvPr/>
        </p:nvSpPr>
        <p:spPr>
          <a:xfrm>
            <a:off x="3813602" y="26964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4" type="subTitle"/>
          </p:nvPr>
        </p:nvSpPr>
        <p:spPr>
          <a:xfrm>
            <a:off x="4005150" y="260078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2" name="Google Shape;202;p24"/>
          <p:cNvSpPr/>
          <p:nvPr/>
        </p:nvSpPr>
        <p:spPr>
          <a:xfrm>
            <a:off x="3813602" y="32152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>
            <p:ph idx="5" type="subTitle"/>
          </p:nvPr>
        </p:nvSpPr>
        <p:spPr>
          <a:xfrm>
            <a:off x="4005150" y="31195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4" name="Google Shape;204;p24"/>
          <p:cNvSpPr/>
          <p:nvPr/>
        </p:nvSpPr>
        <p:spPr>
          <a:xfrm>
            <a:off x="3813602" y="3733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4005150" y="36382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footer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ooter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eader and footer">
  <p:cSld name="CUSTOM_2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2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44" name="Google Shape;244;p3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/>
          <p:nvPr>
            <p:ph idx="2" type="pic"/>
          </p:nvPr>
        </p:nvSpPr>
        <p:spPr>
          <a:xfrm>
            <a:off x="457200" y="588788"/>
            <a:ext cx="8229600" cy="38358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_2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342900" y="1834500"/>
            <a:ext cx="2778300" cy="27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2045193" y="1513259"/>
            <a:ext cx="2393400" cy="25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4171372" y="1976202"/>
            <a:ext cx="2393400" cy="25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42900" y="457200"/>
            <a:ext cx="84582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34"/>
          <p:cNvSpPr/>
          <p:nvPr/>
        </p:nvSpPr>
        <p:spPr>
          <a:xfrm>
            <a:off x="4712400" y="1513255"/>
            <a:ext cx="4092900" cy="17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60" name="Google Shape;260;p34"/>
          <p:cNvSpPr/>
          <p:nvPr>
            <p:ph idx="2" type="pic"/>
          </p:nvPr>
        </p:nvSpPr>
        <p:spPr>
          <a:xfrm>
            <a:off x="457200" y="1245883"/>
            <a:ext cx="14907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4"/>
          <p:cNvSpPr/>
          <p:nvPr>
            <p:ph idx="3" type="pic"/>
          </p:nvPr>
        </p:nvSpPr>
        <p:spPr>
          <a:xfrm>
            <a:off x="457200" y="2354103"/>
            <a:ext cx="1934700" cy="20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4"/>
          <p:cNvSpPr/>
          <p:nvPr>
            <p:ph idx="4" type="pic"/>
          </p:nvPr>
        </p:nvSpPr>
        <p:spPr>
          <a:xfrm>
            <a:off x="2526950" y="1640193"/>
            <a:ext cx="1785300" cy="18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4"/>
          <p:cNvSpPr/>
          <p:nvPr>
            <p:ph idx="5" type="pic"/>
          </p:nvPr>
        </p:nvSpPr>
        <p:spPr>
          <a:xfrm>
            <a:off x="3284627" y="3602162"/>
            <a:ext cx="1299000" cy="108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4"/>
          <p:cNvSpPr/>
          <p:nvPr>
            <p:ph idx="6" type="pic"/>
          </p:nvPr>
        </p:nvSpPr>
        <p:spPr>
          <a:xfrm>
            <a:off x="4583875" y="1245829"/>
            <a:ext cx="1716600" cy="23562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4"/>
          <p:cNvSpPr/>
          <p:nvPr>
            <p:ph idx="7" type="pic"/>
          </p:nvPr>
        </p:nvSpPr>
        <p:spPr>
          <a:xfrm>
            <a:off x="4718575" y="3753392"/>
            <a:ext cx="1299000" cy="644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4"/>
          <p:cNvSpPr/>
          <p:nvPr>
            <p:ph idx="8" type="pic"/>
          </p:nvPr>
        </p:nvSpPr>
        <p:spPr>
          <a:xfrm>
            <a:off x="6445550" y="2341822"/>
            <a:ext cx="2241300" cy="23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4"/>
          <p:cNvSpPr/>
          <p:nvPr>
            <p:ph idx="9" type="pic"/>
          </p:nvPr>
        </p:nvSpPr>
        <p:spPr>
          <a:xfrm>
            <a:off x="7387850" y="1231200"/>
            <a:ext cx="12990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4"/>
          <p:cNvSpPr/>
          <p:nvPr>
            <p:ph idx="13" type="pic"/>
          </p:nvPr>
        </p:nvSpPr>
        <p:spPr>
          <a:xfrm>
            <a:off x="6445750" y="1632987"/>
            <a:ext cx="805500" cy="5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two images">
  <p:cSld name="CUSTOM_2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596940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3" name="Google Shape;273;p35"/>
          <p:cNvSpPr/>
          <p:nvPr>
            <p:ph idx="2" type="pic"/>
          </p:nvPr>
        </p:nvSpPr>
        <p:spPr>
          <a:xfrm>
            <a:off x="457200" y="1625175"/>
            <a:ext cx="53454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5"/>
          <p:cNvSpPr/>
          <p:nvPr>
            <p:ph idx="3" type="pic"/>
          </p:nvPr>
        </p:nvSpPr>
        <p:spPr>
          <a:xfrm>
            <a:off x="5943600" y="1635225"/>
            <a:ext cx="27432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5"/>
          <p:cNvSpPr txBox="1"/>
          <p:nvPr>
            <p:ph idx="4" type="subTitle"/>
          </p:nvPr>
        </p:nvSpPr>
        <p:spPr>
          <a:xfrm>
            <a:off x="6452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5" type="subTitle"/>
          </p:nvPr>
        </p:nvSpPr>
        <p:spPr>
          <a:xfrm>
            <a:off x="35156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6" type="subTitle"/>
          </p:nvPr>
        </p:nvSpPr>
        <p:spPr>
          <a:xfrm>
            <a:off x="63860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7" type="body"/>
          </p:nvPr>
        </p:nvSpPr>
        <p:spPr>
          <a:xfrm>
            <a:off x="315615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9" name="Google Shape;279;p35"/>
          <p:cNvSpPr txBox="1"/>
          <p:nvPr>
            <p:ph idx="8" type="body"/>
          </p:nvPr>
        </p:nvSpPr>
        <p:spPr>
          <a:xfrm>
            <a:off x="342975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80" name="Google Shape;280;p3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608362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86" name="Google Shape;286;p3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6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2" type="subTitle"/>
          </p:nvPr>
        </p:nvSpPr>
        <p:spPr>
          <a:xfrm>
            <a:off x="64527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idx="3" type="body"/>
          </p:nvPr>
        </p:nvSpPr>
        <p:spPr>
          <a:xfrm>
            <a:off x="34297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36"/>
          <p:cNvSpPr/>
          <p:nvPr/>
        </p:nvSpPr>
        <p:spPr>
          <a:xfrm>
            <a:off x="3324052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>
            <p:ph idx="4" type="subTitle"/>
          </p:nvPr>
        </p:nvSpPr>
        <p:spPr>
          <a:xfrm>
            <a:off x="3515600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5" type="body"/>
          </p:nvPr>
        </p:nvSpPr>
        <p:spPr>
          <a:xfrm>
            <a:off x="3213300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1943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>
            <p:ph idx="6" type="subTitle"/>
          </p:nvPr>
        </p:nvSpPr>
        <p:spPr>
          <a:xfrm>
            <a:off x="638592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6" name="Google Shape;296;p36"/>
          <p:cNvSpPr/>
          <p:nvPr>
            <p:ph idx="7" type="pic"/>
          </p:nvPr>
        </p:nvSpPr>
        <p:spPr>
          <a:xfrm>
            <a:off x="61943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6"/>
          <p:cNvSpPr/>
          <p:nvPr>
            <p:ph idx="8" type="pic"/>
          </p:nvPr>
        </p:nvSpPr>
        <p:spPr>
          <a:xfrm>
            <a:off x="4554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36"/>
          <p:cNvSpPr/>
          <p:nvPr>
            <p:ph idx="9" type="pic"/>
          </p:nvPr>
        </p:nvSpPr>
        <p:spPr>
          <a:xfrm>
            <a:off x="332492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03" name="Google Shape;303;p3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7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7"/>
          <p:cNvSpPr/>
          <p:nvPr>
            <p:ph idx="2" type="pic"/>
          </p:nvPr>
        </p:nvSpPr>
        <p:spPr>
          <a:xfrm>
            <a:off x="4554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7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" type="subTitle"/>
          </p:nvPr>
        </p:nvSpPr>
        <p:spPr>
          <a:xfrm>
            <a:off x="64527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3" type="body"/>
          </p:nvPr>
        </p:nvSpPr>
        <p:spPr>
          <a:xfrm>
            <a:off x="34297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9" name="Google Shape;309;p37"/>
          <p:cNvSpPr/>
          <p:nvPr/>
        </p:nvSpPr>
        <p:spPr>
          <a:xfrm>
            <a:off x="46892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4" type="subTitle"/>
          </p:nvPr>
        </p:nvSpPr>
        <p:spPr>
          <a:xfrm>
            <a:off x="526182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11" name="Google Shape;311;p37"/>
          <p:cNvSpPr txBox="1"/>
          <p:nvPr>
            <p:ph idx="5" type="body"/>
          </p:nvPr>
        </p:nvSpPr>
        <p:spPr>
          <a:xfrm>
            <a:off x="495952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2" name="Google Shape;312;p37"/>
          <p:cNvSpPr/>
          <p:nvPr>
            <p:ph idx="6" type="pic"/>
          </p:nvPr>
        </p:nvSpPr>
        <p:spPr>
          <a:xfrm>
            <a:off x="50702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CUSTOM_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342925" y="457200"/>
            <a:ext cx="40680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2" type="subTitle"/>
          </p:nvPr>
        </p:nvSpPr>
        <p:spPr>
          <a:xfrm>
            <a:off x="4724500" y="457200"/>
            <a:ext cx="2506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idx="3" type="subTitle"/>
          </p:nvPr>
        </p:nvSpPr>
        <p:spPr>
          <a:xfrm>
            <a:off x="7494500" y="457200"/>
            <a:ext cx="1192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9" name="Google Shape;319;p38"/>
          <p:cNvSpPr txBox="1"/>
          <p:nvPr>
            <p:ph idx="4" type="body"/>
          </p:nvPr>
        </p:nvSpPr>
        <p:spPr>
          <a:xfrm>
            <a:off x="342925" y="3553200"/>
            <a:ext cx="4068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0" name="Google Shape;320;p38"/>
          <p:cNvSpPr txBox="1"/>
          <p:nvPr>
            <p:ph idx="5" type="body"/>
          </p:nvPr>
        </p:nvSpPr>
        <p:spPr>
          <a:xfrm>
            <a:off x="4724500" y="3553200"/>
            <a:ext cx="2506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1" name="Google Shape;321;p38"/>
          <p:cNvSpPr txBox="1"/>
          <p:nvPr>
            <p:ph idx="6" type="body"/>
          </p:nvPr>
        </p:nvSpPr>
        <p:spPr>
          <a:xfrm>
            <a:off x="7494400" y="3553200"/>
            <a:ext cx="1192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2" name="Google Shape;322;p38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 element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3429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8" name="Google Shape;328;p39"/>
          <p:cNvSpPr txBox="1"/>
          <p:nvPr>
            <p:ph idx="2" type="subTitle"/>
          </p:nvPr>
        </p:nvSpPr>
        <p:spPr>
          <a:xfrm>
            <a:off x="24731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3" type="subTitle"/>
          </p:nvPr>
        </p:nvSpPr>
        <p:spPr>
          <a:xfrm>
            <a:off x="46033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0" name="Google Shape;330;p39"/>
          <p:cNvSpPr txBox="1"/>
          <p:nvPr>
            <p:ph idx="4" type="subTitle"/>
          </p:nvPr>
        </p:nvSpPr>
        <p:spPr>
          <a:xfrm>
            <a:off x="67335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1" name="Google Shape;331;p39"/>
          <p:cNvSpPr txBox="1"/>
          <p:nvPr>
            <p:ph idx="5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9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457200" y="3899675"/>
            <a:ext cx="51924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7" name="Google Shape;27;p5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2" name="Google Shape;32;p6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42975" y="2630575"/>
            <a:ext cx="37527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42900" y="452925"/>
            <a:ext cx="375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4582900" y="1058100"/>
            <a:ext cx="41040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42900" y="452925"/>
            <a:ext cx="5394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453727" y="15909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45275" y="1495225"/>
            <a:ext cx="5394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42975" y="1913700"/>
            <a:ext cx="56970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ig idea with imag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  <p15:guide id="2" orient="horz" pos="259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505000"/>
            <a:ext cx="8520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04800" lvl="4" marL="22860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04800" lvl="5" marL="27432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04800" lvl="6" marL="3200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04800" lvl="7" marL="3657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04800" lvl="8" marL="411480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288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pos="5472">
          <p15:clr>
            <a:srgbClr val="E46962"/>
          </p15:clr>
        </p15:guide>
        <p15:guide id="5" orient="horz" pos="2878">
          <p15:clr>
            <a:srgbClr val="E46962"/>
          </p15:clr>
        </p15:guide>
        <p15:guide id="6" pos="554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44" name="Google Shape;344;p4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Story Project: </a:t>
            </a:r>
            <a:r>
              <a:rPr lang="en"/>
              <a:t>TMDB</a:t>
            </a:r>
            <a:r>
              <a:rPr lang="en"/>
              <a:t> Movie Dataset</a:t>
            </a:r>
            <a:endParaRPr/>
          </a:p>
        </p:txBody>
      </p:sp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</p:txBody>
      </p:sp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42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349" name="Google Shape;349;p42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2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42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354" name="Google Shape;354;p42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2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2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2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2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2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2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2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2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2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126" y="1393275"/>
            <a:ext cx="2794949" cy="20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References</a:t>
            </a:r>
            <a:endParaRPr sz="3100"/>
          </a:p>
        </p:txBody>
      </p:sp>
      <p:sp>
        <p:nvSpPr>
          <p:cNvPr id="581" name="Google Shape;581;p5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51"/>
          <p:cNvSpPr txBox="1"/>
          <p:nvPr>
            <p:ph idx="1" type="subTitle"/>
          </p:nvPr>
        </p:nvSpPr>
        <p:spPr>
          <a:xfrm>
            <a:off x="457200" y="1465850"/>
            <a:ext cx="8229600" cy="27207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IBM Plex Sans Light"/>
              <a:buChar char="●"/>
            </a:pPr>
            <a:r>
              <a:rPr lang="en" sz="1900">
                <a:latin typeface="IBM Plex Sans Light"/>
                <a:ea typeface="IBM Plex Sans Light"/>
                <a:cs typeface="IBM Plex Sans Light"/>
                <a:sym typeface="IBM Plex Sans Light"/>
              </a:rPr>
              <a:t>Vourc’h, A. (2025, April 20). The ultimate 1MILLION movies dataset (TMDB + imdb). Kaggle. https://www.kaggle.com/datasets/alanvourch/tmdb-movies-daily-updates </a:t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IBM Plex Sans Light"/>
              <a:buChar char="●"/>
            </a:pPr>
            <a:r>
              <a:rPr lang="en" sz="1900">
                <a:latin typeface="IBM Plex Sans Light"/>
                <a:ea typeface="IBM Plex Sans Light"/>
                <a:cs typeface="IBM Plex Sans Light"/>
                <a:sym typeface="IBM Plex Sans Light"/>
              </a:rPr>
              <a:t>Colab Notebook: https://colab.research.google.com/drive/1iCuh51taDsy9K6OxMpTB47fCEcBaSyx-?usp=sharing</a:t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83" name="Google Shape;583;p51"/>
          <p:cNvSpPr txBox="1"/>
          <p:nvPr>
            <p:ph idx="1" type="subTitle"/>
          </p:nvPr>
        </p:nvSpPr>
        <p:spPr>
          <a:xfrm>
            <a:off x="342900" y="4525270"/>
            <a:ext cx="4239900" cy="2739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Mono Light"/>
                <a:ea typeface="IBM Plex Mono Light"/>
                <a:cs typeface="IBM Plex Mono Light"/>
                <a:sym typeface="IBM Plex Mono Light"/>
              </a:rPr>
              <a:t>John Brannigan &amp; Caleb Cedeno - ITEC 4210 Data Story Project - Spring Semester 2025</a:t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4180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3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00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01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02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03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04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05</a:t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87" name="Google Shape;387;p43"/>
          <p:cNvSpPr txBox="1"/>
          <p:nvPr>
            <p:ph idx="2" type="subTitle"/>
          </p:nvPr>
        </p:nvSpPr>
        <p:spPr>
          <a:xfrm>
            <a:off x="61447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Purpose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Dataset Summary 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Dataset Manipulation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Analysis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Visualizations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Conclusion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88" name="Google Shape;388;p43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1113100" y="457200"/>
            <a:ext cx="3656700" cy="365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>
            <a:off x="4769801" y="777600"/>
            <a:ext cx="391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4"/>
          <p:cNvSpPr/>
          <p:nvPr/>
        </p:nvSpPr>
        <p:spPr>
          <a:xfrm>
            <a:off x="5048052" y="9674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Purpose of the following presentation</a:t>
            </a:r>
            <a:endParaRPr/>
          </a:p>
        </p:txBody>
      </p:sp>
      <p:sp>
        <p:nvSpPr>
          <p:cNvPr id="397" name="Google Shape;397;p44"/>
          <p:cNvSpPr txBox="1"/>
          <p:nvPr>
            <p:ph idx="2" type="body"/>
          </p:nvPr>
        </p:nvSpPr>
        <p:spPr>
          <a:xfrm>
            <a:off x="4937300" y="1290250"/>
            <a:ext cx="37497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</a:t>
            </a:r>
            <a:r>
              <a:rPr lang="en"/>
              <a:t>xplore and analyze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profits in the film industry based on genre, production company, and production country</a:t>
            </a:r>
            <a:r>
              <a:rPr lang="en"/>
              <a:t>.</a:t>
            </a:r>
            <a:endParaRPr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Aim to give a hypothetical film director insights into </a:t>
            </a: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profit trends to highlight which companies and countries would be better to pursue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4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44"/>
          <p:cNvGrpSpPr/>
          <p:nvPr/>
        </p:nvGrpSpPr>
        <p:grpSpPr>
          <a:xfrm>
            <a:off x="3881208" y="4184497"/>
            <a:ext cx="594300" cy="501771"/>
            <a:chOff x="6107475" y="4573475"/>
            <a:chExt cx="594300" cy="501771"/>
          </a:xfrm>
        </p:grpSpPr>
        <p:sp>
          <p:nvSpPr>
            <p:cNvPr id="401" name="Google Shape;401;p44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44"/>
          <p:cNvGrpSpPr/>
          <p:nvPr/>
        </p:nvGrpSpPr>
        <p:grpSpPr>
          <a:xfrm>
            <a:off x="676046" y="1384802"/>
            <a:ext cx="324300" cy="1072150"/>
            <a:chOff x="8278241" y="2502000"/>
            <a:chExt cx="324300" cy="1072150"/>
          </a:xfrm>
        </p:grpSpPr>
        <p:sp>
          <p:nvSpPr>
            <p:cNvPr id="427" name="Google Shape;427;p44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44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pic>
        <p:nvPicPr>
          <p:cNvPr id="431" name="Google Shape;4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100" y="1623200"/>
            <a:ext cx="3372650" cy="18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Summary</a:t>
            </a:r>
            <a:endParaRPr/>
          </a:p>
        </p:txBody>
      </p:sp>
      <p:sp>
        <p:nvSpPr>
          <p:cNvPr id="437" name="Google Shape;437;p45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Comprehensive Film Database</a:t>
            </a:r>
            <a:endParaRPr/>
          </a:p>
        </p:txBody>
      </p:sp>
      <p:sp>
        <p:nvSpPr>
          <p:cNvPr id="438" name="Google Shape;438;p45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As of TMDB’s most recent update, there are over 1.1 million films in their database.</a:t>
            </a:r>
            <a:endParaRPr/>
          </a:p>
        </p:txBody>
      </p:sp>
      <p:sp>
        <p:nvSpPr>
          <p:cNvPr id="439" name="Google Shape;439;p45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Breakdown of Financial Data</a:t>
            </a:r>
            <a:endParaRPr/>
          </a:p>
        </p:txBody>
      </p:sp>
      <p:sp>
        <p:nvSpPr>
          <p:cNvPr id="440" name="Google Shape;440;p45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In the dataset, there are columns detailing the film’s budget, revenue, and (later computed) profit.</a:t>
            </a:r>
            <a:endParaRPr/>
          </a:p>
        </p:txBody>
      </p:sp>
      <p:sp>
        <p:nvSpPr>
          <p:cNvPr id="441" name="Google Shape;441;p45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Ample Nominal Data</a:t>
            </a:r>
            <a:endParaRPr/>
          </a:p>
        </p:txBody>
      </p:sp>
      <p:sp>
        <p:nvSpPr>
          <p:cNvPr id="442" name="Google Shape;442;p45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Data on the director, producers, genres, release date, production company/countries, cast, tagline, writers, composers, etc.</a:t>
            </a:r>
            <a:endParaRPr/>
          </a:p>
        </p:txBody>
      </p:sp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45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8" name="Google Shape;448;p45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45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1" name="Google Shape;4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687" y="3617150"/>
            <a:ext cx="499974" cy="49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023" y="3666870"/>
            <a:ext cx="499974" cy="49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2350" y="3666875"/>
            <a:ext cx="572675" cy="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idx="4294967295" type="title"/>
          </p:nvPr>
        </p:nvSpPr>
        <p:spPr>
          <a:xfrm>
            <a:off x="342900" y="452925"/>
            <a:ext cx="3544800" cy="21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Offerings</a:t>
            </a:r>
            <a:endParaRPr/>
          </a:p>
        </p:txBody>
      </p:sp>
      <p:sp>
        <p:nvSpPr>
          <p:cNvPr id="459" name="Google Shape;459;p4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46"/>
          <p:cNvSpPr txBox="1"/>
          <p:nvPr>
            <p:ph idx="4294967295" type="title"/>
          </p:nvPr>
        </p:nvSpPr>
        <p:spPr>
          <a:xfrm>
            <a:off x="342900" y="65850"/>
            <a:ext cx="5367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Dataset Overview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461" name="Google Shape;4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63" y="848550"/>
            <a:ext cx="6350075" cy="274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3100" y="3735676"/>
            <a:ext cx="3157816" cy="124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/>
          <p:nvPr/>
        </p:nvSpPr>
        <p:spPr>
          <a:xfrm>
            <a:off x="7058896" y="1256915"/>
            <a:ext cx="1617300" cy="165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7"/>
          <p:cNvSpPr/>
          <p:nvPr/>
        </p:nvSpPr>
        <p:spPr>
          <a:xfrm>
            <a:off x="5449600" y="1256925"/>
            <a:ext cx="1688400" cy="165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"/>
          <p:cNvSpPr/>
          <p:nvPr/>
        </p:nvSpPr>
        <p:spPr>
          <a:xfrm>
            <a:off x="4536321" y="1256915"/>
            <a:ext cx="1617300" cy="165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7"/>
          <p:cNvSpPr/>
          <p:nvPr/>
        </p:nvSpPr>
        <p:spPr>
          <a:xfrm>
            <a:off x="4561398" y="2910780"/>
            <a:ext cx="4114800" cy="165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1" name="Google Shape;471;p47"/>
          <p:cNvSpPr/>
          <p:nvPr/>
        </p:nvSpPr>
        <p:spPr>
          <a:xfrm>
            <a:off x="454600" y="1256900"/>
            <a:ext cx="4114800" cy="330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Manipulation &amp; Analysis</a:t>
            </a:r>
            <a:endParaRPr/>
          </a:p>
        </p:txBody>
      </p:sp>
      <p:sp>
        <p:nvSpPr>
          <p:cNvPr id="473" name="Google Shape;473;p4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47"/>
          <p:cNvSpPr txBox="1"/>
          <p:nvPr/>
        </p:nvSpPr>
        <p:spPr>
          <a:xfrm>
            <a:off x="502400" y="3327645"/>
            <a:ext cx="38829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Creating a mask to </a:t>
            </a: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qualify</a:t>
            </a: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the data based on a few metrics: number of votes, release date, runtime, and genre.</a:t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5" name="Google Shape;475;p47"/>
          <p:cNvSpPr txBox="1"/>
          <p:nvPr/>
        </p:nvSpPr>
        <p:spPr>
          <a:xfrm>
            <a:off x="4631525" y="3369945"/>
            <a:ext cx="39627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“Exploding” the dataset based on genre (then production) in order to count secondary and tertiary genres.</a:t>
            </a:r>
            <a:endParaRPr sz="12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6" name="Google Shape;476;p47"/>
          <p:cNvSpPr txBox="1"/>
          <p:nvPr/>
        </p:nvSpPr>
        <p:spPr>
          <a:xfrm>
            <a:off x="4631525" y="1366446"/>
            <a:ext cx="13932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With</a:t>
            </a: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many unused columns, dropping them was a </a:t>
            </a: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necessity</a:t>
            </a:r>
            <a:r>
              <a:rPr lang="en" sz="900">
                <a:solidFill>
                  <a:schemeClr val="accent6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rPr>
              <a:t> to keep the dataset usable for this project.</a:t>
            </a:r>
            <a:endParaRPr sz="900">
              <a:solidFill>
                <a:schemeClr val="accent6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7" name="Google Shape;477;p47"/>
          <p:cNvSpPr txBox="1"/>
          <p:nvPr/>
        </p:nvSpPr>
        <p:spPr>
          <a:xfrm>
            <a:off x="7172775" y="1328722"/>
            <a:ext cx="1393200" cy="15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8" name="Google Shape;478;p47"/>
          <p:cNvSpPr txBox="1"/>
          <p:nvPr/>
        </p:nvSpPr>
        <p:spPr>
          <a:xfrm>
            <a:off x="6192500" y="1366433"/>
            <a:ext cx="9456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479" name="Google Shape;479;p4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0" y="1552513"/>
            <a:ext cx="4489697" cy="14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625" y="1256900"/>
            <a:ext cx="2473076" cy="1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369800" y="-94150"/>
            <a:ext cx="50715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8"/>
          <p:cNvSpPr/>
          <p:nvPr/>
        </p:nvSpPr>
        <p:spPr>
          <a:xfrm>
            <a:off x="7146450" y="1694350"/>
            <a:ext cx="1869300" cy="7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Seems to be a </a:t>
            </a: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positive</a:t>
            </a: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budget to revenue correlation</a:t>
            </a:r>
            <a:endParaRPr sz="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9" name="Google Shape;489;p48"/>
          <p:cNvSpPr/>
          <p:nvPr/>
        </p:nvSpPr>
        <p:spPr>
          <a:xfrm>
            <a:off x="7146450" y="2571750"/>
            <a:ext cx="1869300" cy="81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Renown production companies in top 10 most profitable on average</a:t>
            </a:r>
            <a:endParaRPr sz="13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0" name="Google Shape;490;p48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0" y="726300"/>
            <a:ext cx="6843652" cy="38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type="title"/>
          </p:nvPr>
        </p:nvSpPr>
        <p:spPr>
          <a:xfrm>
            <a:off x="342900" y="27515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Conclusion</a:t>
            </a:r>
            <a:endParaRPr sz="3900"/>
          </a:p>
        </p:txBody>
      </p: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49"/>
          <p:cNvCxnSpPr/>
          <p:nvPr/>
        </p:nvCxnSpPr>
        <p:spPr>
          <a:xfrm>
            <a:off x="457211" y="4099733"/>
            <a:ext cx="1463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49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 txBox="1"/>
          <p:nvPr/>
        </p:nvSpPr>
        <p:spPr>
          <a:xfrm>
            <a:off x="-39350" y="457200"/>
            <a:ext cx="23268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rPr>
              <a:t>“</a:t>
            </a:r>
            <a:endParaRPr sz="30000">
              <a:solidFill>
                <a:schemeClr val="dk1"/>
              </a:solidFill>
              <a:latin typeface="IBM Plex Mono Light"/>
              <a:ea typeface="IBM Plex Mono Light"/>
              <a:cs typeface="IBM Plex Mono Light"/>
              <a:sym typeface="IBM Plex Mono Light"/>
            </a:endParaRPr>
          </a:p>
        </p:txBody>
      </p:sp>
      <p:sp>
        <p:nvSpPr>
          <p:cNvPr id="501" name="Google Shape;501;p49"/>
          <p:cNvSpPr txBox="1"/>
          <p:nvPr>
            <p:ph idx="1" type="subTitle"/>
          </p:nvPr>
        </p:nvSpPr>
        <p:spPr>
          <a:xfrm>
            <a:off x="2012625" y="3970125"/>
            <a:ext cx="5376000" cy="2592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400"/>
              <a:t>Provide data driven insights via data visualization</a:t>
            </a:r>
            <a:endParaRPr sz="1400"/>
          </a:p>
        </p:txBody>
      </p:sp>
      <p:sp>
        <p:nvSpPr>
          <p:cNvPr id="502" name="Google Shape;502;p49"/>
          <p:cNvSpPr txBox="1"/>
          <p:nvPr>
            <p:ph idx="4294967295" type="subTitle"/>
          </p:nvPr>
        </p:nvSpPr>
        <p:spPr>
          <a:xfrm>
            <a:off x="2266125" y="1221553"/>
            <a:ext cx="2025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Make Complex Data more Understandable</a:t>
            </a:r>
            <a:endParaRPr/>
          </a:p>
        </p:txBody>
      </p:sp>
      <p:sp>
        <p:nvSpPr>
          <p:cNvPr id="503" name="Google Shape;503;p49"/>
          <p:cNvSpPr txBox="1"/>
          <p:nvPr>
            <p:ph idx="4294967295" type="body"/>
          </p:nvPr>
        </p:nvSpPr>
        <p:spPr>
          <a:xfrm>
            <a:off x="2012625" y="1713327"/>
            <a:ext cx="2278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Scatter plot instantly </a:t>
            </a:r>
            <a:r>
              <a:rPr lang="en"/>
              <a:t>reveals</a:t>
            </a:r>
            <a:r>
              <a:rPr lang="en"/>
              <a:t> positive trend between movie budget and revenue of over 3,000 unique movies.</a:t>
            </a:r>
            <a:endParaRPr/>
          </a:p>
        </p:txBody>
      </p:sp>
      <p:sp>
        <p:nvSpPr>
          <p:cNvPr id="504" name="Google Shape;504;p49"/>
          <p:cNvSpPr txBox="1"/>
          <p:nvPr>
            <p:ph idx="1" type="subTitle"/>
          </p:nvPr>
        </p:nvSpPr>
        <p:spPr>
          <a:xfrm>
            <a:off x="4673000" y="1221653"/>
            <a:ext cx="2025000" cy="4188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1000">
                <a:latin typeface="IBM Plex Mono Medium"/>
                <a:ea typeface="IBM Plex Mono Medium"/>
                <a:cs typeface="IBM Plex Mono Medium"/>
                <a:sym typeface="IBM Plex Mono Medium"/>
              </a:rPr>
              <a:t>Highlight</a:t>
            </a:r>
            <a:r>
              <a:rPr lang="en" sz="1000">
                <a:latin typeface="IBM Plex Mono Medium"/>
                <a:ea typeface="IBM Plex Mono Medium"/>
                <a:cs typeface="IBM Plex Mono Medium"/>
                <a:sym typeface="IBM Plex Mono Medium"/>
              </a:rPr>
              <a:t> Patterns, Outliers, Leaders</a:t>
            </a:r>
            <a:endParaRPr sz="1000"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505" name="Google Shape;505;p49"/>
          <p:cNvSpPr txBox="1"/>
          <p:nvPr>
            <p:ph idx="4294967295" type="body"/>
          </p:nvPr>
        </p:nvSpPr>
        <p:spPr>
          <a:xfrm>
            <a:off x="4419508" y="1713327"/>
            <a:ext cx="2278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Dreamworks Animation stands out with over $302M average profit, and the pie chart highlights adventure and action as top earning genres.</a:t>
            </a:r>
            <a:endParaRPr/>
          </a:p>
        </p:txBody>
      </p:sp>
      <p:sp>
        <p:nvSpPr>
          <p:cNvPr id="506" name="Google Shape;506;p49"/>
          <p:cNvSpPr txBox="1"/>
          <p:nvPr>
            <p:ph idx="4294967295" type="subTitle"/>
          </p:nvPr>
        </p:nvSpPr>
        <p:spPr>
          <a:xfrm>
            <a:off x="7079875" y="1221653"/>
            <a:ext cx="2025000" cy="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Support Strategic Decision Making</a:t>
            </a:r>
            <a:endParaRPr/>
          </a:p>
        </p:txBody>
      </p:sp>
      <p:sp>
        <p:nvSpPr>
          <p:cNvPr id="507" name="Google Shape;507;p49"/>
          <p:cNvSpPr txBox="1"/>
          <p:nvPr>
            <p:ph idx="4294967295" type="body"/>
          </p:nvPr>
        </p:nvSpPr>
        <p:spPr>
          <a:xfrm>
            <a:off x="6826391" y="1713327"/>
            <a:ext cx="2278500" cy="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Knowing the U.S. dominates in profit </a:t>
            </a:r>
            <a:r>
              <a:rPr lang="en"/>
              <a:t>production</a:t>
            </a:r>
            <a:r>
              <a:rPr lang="en"/>
              <a:t> could help focus investments toward the right market.</a:t>
            </a:r>
            <a:endParaRPr/>
          </a:p>
        </p:txBody>
      </p:sp>
      <p:sp>
        <p:nvSpPr>
          <p:cNvPr id="508" name="Google Shape;508;p49"/>
          <p:cNvSpPr/>
          <p:nvPr/>
        </p:nvSpPr>
        <p:spPr>
          <a:xfrm>
            <a:off x="2105495" y="1565711"/>
            <a:ext cx="111300" cy="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9"/>
          <p:cNvSpPr/>
          <p:nvPr/>
        </p:nvSpPr>
        <p:spPr>
          <a:xfrm>
            <a:off x="4512378" y="1565711"/>
            <a:ext cx="111300" cy="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9"/>
          <p:cNvSpPr/>
          <p:nvPr/>
        </p:nvSpPr>
        <p:spPr>
          <a:xfrm>
            <a:off x="6919262" y="1565711"/>
            <a:ext cx="111300" cy="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50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for Q&amp;A</a:t>
            </a:r>
            <a:endParaRPr/>
          </a:p>
        </p:txBody>
      </p:sp>
      <p:sp>
        <p:nvSpPr>
          <p:cNvPr id="517" name="Google Shape;517;p50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Brannigan &amp; Caleb Cedeno - ITEC 4210 Data Story Project - Spring Semester 2025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50"/>
          <p:cNvGrpSpPr/>
          <p:nvPr/>
        </p:nvGrpSpPr>
        <p:grpSpPr>
          <a:xfrm>
            <a:off x="4651732" y="3772079"/>
            <a:ext cx="594300" cy="501771"/>
            <a:chOff x="6107475" y="4573475"/>
            <a:chExt cx="594300" cy="501771"/>
          </a:xfrm>
        </p:grpSpPr>
        <p:sp>
          <p:nvSpPr>
            <p:cNvPr id="519" name="Google Shape;519;p50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50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545" name="Google Shape;545;p50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50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50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550" name="Google Shape;550;p50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" name="Google Shape;5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822" y="1832675"/>
            <a:ext cx="1810975" cy="13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osal for New Client">
  <a:themeElements>
    <a:clrScheme name="Simple Light">
      <a:dk1>
        <a:srgbClr val="004A2E"/>
      </a:dk1>
      <a:lt1>
        <a:srgbClr val="F1F1E9"/>
      </a:lt1>
      <a:dk2>
        <a:srgbClr val="00160D"/>
      </a:dk2>
      <a:lt2>
        <a:srgbClr val="26A96C"/>
      </a:lt2>
      <a:accent1>
        <a:srgbClr val="002517"/>
      </a:accent1>
      <a:accent2>
        <a:srgbClr val="1A5C42"/>
      </a:accent2>
      <a:accent3>
        <a:srgbClr val="4C806C"/>
      </a:accent3>
      <a:accent4>
        <a:srgbClr val="CCDAD5"/>
      </a:accent4>
      <a:accent5>
        <a:srgbClr val="EEF7F5"/>
      </a:accent5>
      <a:accent6>
        <a:srgbClr val="FFFFFF"/>
      </a:accent6>
      <a:hlink>
        <a:srgbClr val="26A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